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3" r:id="rId4"/>
    <p:sldId id="260" r:id="rId5"/>
    <p:sldId id="258" r:id="rId6"/>
    <p:sldId id="265" r:id="rId7"/>
    <p:sldId id="266" r:id="rId8"/>
    <p:sldId id="268" r:id="rId9"/>
    <p:sldId id="269" r:id="rId10"/>
    <p:sldId id="271" r:id="rId11"/>
    <p:sldId id="273" r:id="rId12"/>
    <p:sldId id="276" r:id="rId13"/>
    <p:sldId id="274" r:id="rId14"/>
    <p:sldId id="278" r:id="rId15"/>
    <p:sldId id="277" r:id="rId16"/>
    <p:sldId id="275" r:id="rId17"/>
    <p:sldId id="264" r:id="rId18"/>
    <p:sldId id="27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72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632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8541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1995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16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48074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412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5296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892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97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675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874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11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942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78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465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25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A2BFC9-9085-4805-B585-1501F4FBDEF7}" type="datetimeFigureOut">
              <a:rPr lang="en-US" smtClean="0"/>
              <a:t>12/7/2015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441252F0-8250-475A-9A36-126AC0DC25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711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autofuzz.sourceforge.net/" TargetMode="External"/><Relationship Id="rId2" Type="http://schemas.openxmlformats.org/officeDocument/2006/relationships/hyperlink" Target="http://www.peachfuzzer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pathod.net/index.html" TargetMode="External"/><Relationship Id="rId4" Type="http://schemas.openxmlformats.org/officeDocument/2006/relationships/hyperlink" Target="http://lcamtuf.coredump.cx/afl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Webcam Fuzz Testing: Testing </a:t>
            </a:r>
            <a:r>
              <a:rPr lang="en-US" dirty="0" err="1" smtClean="0"/>
              <a:t>IoT</a:t>
            </a:r>
            <a:r>
              <a:rPr lang="en-US" dirty="0" smtClean="0"/>
              <a:t> Deployments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Matthew Elbert</a:t>
            </a:r>
          </a:p>
          <a:p>
            <a:r>
              <a:rPr lang="en-US" sz="2400" dirty="0" smtClean="0"/>
              <a:t>Jeffrey Kitchen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0795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Fuzzing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 smtClean="0"/>
              <a:t>Valid requests with random bytes inserted</a:t>
            </a:r>
          </a:p>
          <a:p>
            <a:r>
              <a:rPr lang="en-US" sz="2400" dirty="0" smtClean="0"/>
              <a:t>Long GET requests (&gt;70,000 byte)</a:t>
            </a:r>
          </a:p>
          <a:p>
            <a:r>
              <a:rPr lang="en-US" sz="2400" dirty="0" smtClean="0"/>
              <a:t>Long headers </a:t>
            </a:r>
            <a:r>
              <a:rPr lang="en-US" sz="2400" dirty="0"/>
              <a:t>(&gt;</a:t>
            </a:r>
            <a:r>
              <a:rPr lang="en-US" sz="2400" dirty="0" smtClean="0"/>
              <a:t>70,000 </a:t>
            </a:r>
            <a:r>
              <a:rPr lang="en-US" sz="2400" dirty="0"/>
              <a:t>byte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POST with random commands</a:t>
            </a:r>
          </a:p>
          <a:p>
            <a:r>
              <a:rPr lang="en-US" sz="2400" dirty="0" smtClean="0"/>
              <a:t>Long post body </a:t>
            </a:r>
            <a:r>
              <a:rPr lang="en-US" sz="2400" dirty="0"/>
              <a:t>(&gt;</a:t>
            </a:r>
            <a:r>
              <a:rPr lang="en-US" sz="2400" dirty="0" smtClean="0"/>
              <a:t>70,000 </a:t>
            </a:r>
            <a:r>
              <a:rPr lang="en-US" sz="2400" dirty="0"/>
              <a:t>byte)</a:t>
            </a:r>
          </a:p>
          <a:p>
            <a:r>
              <a:rPr lang="en-US" sz="2400" dirty="0" smtClean="0"/>
              <a:t>GET .</a:t>
            </a:r>
            <a:r>
              <a:rPr lang="en-US" sz="2400" dirty="0" err="1" smtClean="0"/>
              <a:t>cgi</a:t>
            </a:r>
            <a:r>
              <a:rPr lang="en-US" sz="2400" dirty="0" smtClean="0"/>
              <a:t> commands </a:t>
            </a:r>
          </a:p>
          <a:p>
            <a:pPr lvl="1"/>
            <a:r>
              <a:rPr lang="en-US" sz="2000" dirty="0" smtClean="0"/>
              <a:t>Numbers (valid, invalid, large or negative)</a:t>
            </a:r>
          </a:p>
          <a:p>
            <a:pPr lvl="1"/>
            <a:r>
              <a:rPr lang="en-US" sz="2000" dirty="0" smtClean="0"/>
              <a:t>Strings of random length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623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Number of </a:t>
            </a:r>
            <a:r>
              <a:rPr lang="en-US" dirty="0"/>
              <a:t>T</a:t>
            </a:r>
            <a:r>
              <a:rPr lang="en-US" dirty="0" smtClean="0"/>
              <a:t>ests 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800" dirty="0" smtClean="0"/>
              <a:t>Ran 270,700 tests over one week</a:t>
            </a:r>
          </a:p>
          <a:p>
            <a:r>
              <a:rPr lang="en-US" sz="2800" dirty="0" smtClean="0"/>
              <a:t>Very Time Consuming!</a:t>
            </a:r>
          </a:p>
          <a:p>
            <a:r>
              <a:rPr lang="en-US" sz="2800" dirty="0" smtClean="0"/>
              <a:t>Typically 0.75 – 2.00 seconds per test. </a:t>
            </a:r>
          </a:p>
          <a:p>
            <a:r>
              <a:rPr lang="en-US" sz="2800" dirty="0" smtClean="0"/>
              <a:t>Ran on laptops overnight and on weekends. </a:t>
            </a:r>
          </a:p>
          <a:p>
            <a:r>
              <a:rPr lang="en-US" sz="2800" dirty="0" smtClean="0"/>
              <a:t>Ran on Raspberry PI for 24-hour run.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3715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2536" y="274320"/>
            <a:ext cx="8430800" cy="630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30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Distribution of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 smtClean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(Uncounted) </a:t>
            </a:r>
            <a:r>
              <a:rPr lang="en-US" dirty="0">
                <a:solidFill>
                  <a:schemeClr val="tx1"/>
                </a:solidFill>
              </a:rPr>
              <a:t>Error connecting to </a:t>
            </a:r>
            <a:r>
              <a:rPr lang="en-US" dirty="0" smtClean="0">
                <a:solidFill>
                  <a:schemeClr val="tx1"/>
                </a:solidFill>
              </a:rPr>
              <a:t>&lt;</a:t>
            </a:r>
            <a:r>
              <a:rPr lang="en-US" dirty="0" err="1" smtClean="0">
                <a:solidFill>
                  <a:schemeClr val="tx1"/>
                </a:solidFill>
              </a:rPr>
              <a:t>ip</a:t>
            </a:r>
            <a:r>
              <a:rPr lang="en-US" dirty="0" smtClean="0">
                <a:solidFill>
                  <a:schemeClr val="tx1"/>
                </a:solidFill>
              </a:rPr>
              <a:t>&gt;: </a:t>
            </a:r>
            <a:r>
              <a:rPr lang="en-US" dirty="0">
                <a:solidFill>
                  <a:schemeClr val="tx1"/>
                </a:solidFill>
              </a:rPr>
              <a:t>[</a:t>
            </a:r>
            <a:r>
              <a:rPr lang="en-US" dirty="0" err="1">
                <a:solidFill>
                  <a:schemeClr val="tx1"/>
                </a:solidFill>
              </a:rPr>
              <a:t>Errno</a:t>
            </a:r>
            <a:r>
              <a:rPr lang="en-US" dirty="0">
                <a:solidFill>
                  <a:schemeClr val="tx1"/>
                </a:solidFill>
              </a:rPr>
              <a:t> 110] Connection timed </a:t>
            </a:r>
            <a:r>
              <a:rPr lang="en-US" dirty="0" smtClean="0">
                <a:solidFill>
                  <a:schemeClr val="tx1"/>
                </a:solidFill>
              </a:rPr>
              <a:t>out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0070" y="1264555"/>
            <a:ext cx="8984759" cy="485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656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1763486"/>
            <a:ext cx="8915400" cy="4460032"/>
          </a:xfrm>
        </p:spPr>
        <p:txBody>
          <a:bodyPr>
            <a:normAutofit/>
          </a:bodyPr>
          <a:lstStyle/>
          <a:p>
            <a:r>
              <a:rPr lang="en-US" sz="2400" dirty="0"/>
              <a:t>Cameras seemed pretty </a:t>
            </a:r>
            <a:r>
              <a:rPr lang="en-US" sz="2400" dirty="0" smtClean="0"/>
              <a:t>solid</a:t>
            </a:r>
          </a:p>
          <a:p>
            <a:r>
              <a:rPr lang="en-US" sz="2400" dirty="0" smtClean="0"/>
              <a:t>No </a:t>
            </a:r>
            <a:r>
              <a:rPr lang="en-US" sz="2400" dirty="0"/>
              <a:t>critical or disabling bugs </a:t>
            </a:r>
            <a:r>
              <a:rPr lang="en-US" sz="2400" dirty="0" smtClean="0"/>
              <a:t>found. Some </a:t>
            </a:r>
            <a:r>
              <a:rPr lang="en-US" sz="2400" dirty="0"/>
              <a:t>interesting </a:t>
            </a:r>
            <a:r>
              <a:rPr lang="en-US" sz="2400" dirty="0" smtClean="0"/>
              <a:t>results: </a:t>
            </a:r>
          </a:p>
          <a:p>
            <a:pPr lvl="1"/>
            <a:r>
              <a:rPr lang="en-US" sz="2000" dirty="0" smtClean="0"/>
              <a:t>HTTP 500 – Internal Server Error</a:t>
            </a:r>
          </a:p>
          <a:p>
            <a:pPr lvl="1"/>
            <a:r>
              <a:rPr lang="en-US" sz="2000" dirty="0" smtClean="0"/>
              <a:t>Invalid Server Response: server disconnect</a:t>
            </a:r>
          </a:p>
          <a:p>
            <a:pPr lvl="1"/>
            <a:r>
              <a:rPr lang="en-US" sz="2000" dirty="0" smtClean="0"/>
              <a:t>Response Timeouts</a:t>
            </a:r>
          </a:p>
          <a:p>
            <a:pPr lvl="1"/>
            <a:r>
              <a:rPr lang="en-US" sz="2000" dirty="0" smtClean="0"/>
              <a:t>Connection Timeouts !!  May indicate the server went down.</a:t>
            </a:r>
          </a:p>
          <a:p>
            <a:r>
              <a:rPr lang="en-US" sz="2400" dirty="0" smtClean="0"/>
              <a:t>Most troubling vulnerability:</a:t>
            </a:r>
          </a:p>
          <a:p>
            <a:pPr lvl="1"/>
            <a:r>
              <a:rPr lang="en-US" sz="2000" dirty="0" smtClean="0"/>
              <a:t>Username &amp; password not encrypted. Attacker could gain full control and disable the device. </a:t>
            </a:r>
            <a:endParaRPr lang="en-US" sz="2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67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VID_20151205_152147_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1641" y="285782"/>
            <a:ext cx="9578848" cy="6385899"/>
          </a:xfrm>
        </p:spPr>
      </p:pic>
    </p:spTree>
    <p:extLst>
      <p:ext uri="{BB962C8B-B14F-4D97-AF65-F5344CB8AC3E}">
        <p14:creationId xmlns:p14="http://schemas.microsoft.com/office/powerpoint/2010/main" val="3456863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Further analysis on root cause of server errors, connection timeouts, etc.</a:t>
            </a:r>
          </a:p>
          <a:p>
            <a:r>
              <a:rPr lang="en-US" sz="2800" dirty="0" smtClean="0"/>
              <a:t>Test the numerous other protocols.</a:t>
            </a:r>
          </a:p>
          <a:p>
            <a:r>
              <a:rPr lang="en-US" sz="2800" dirty="0" smtClean="0"/>
              <a:t>Recognize interesting outputs and repeat/mutate the corresponding inputs.</a:t>
            </a:r>
          </a:p>
          <a:p>
            <a:r>
              <a:rPr lang="en-US" sz="2800" dirty="0" smtClean="0"/>
              <a:t>Use HTTP validator to verify outputs. </a:t>
            </a:r>
          </a:p>
          <a:p>
            <a:r>
              <a:rPr lang="en-US" sz="2800" dirty="0" smtClean="0"/>
              <a:t>Record and evaluate video quality during fuzzing.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1840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400" dirty="0" smtClean="0"/>
              <a:t>BANKS</a:t>
            </a:r>
            <a:r>
              <a:rPr lang="en-US" sz="1400" dirty="0"/>
              <a:t>, G., COVA, M., FELMETSGER, V., ALMEROTH, K.,</a:t>
            </a:r>
          </a:p>
          <a:p>
            <a:pPr marL="0" indent="0">
              <a:buNone/>
            </a:pPr>
            <a:r>
              <a:rPr lang="en-US" sz="1400" dirty="0"/>
              <a:t>KEMMERER, R., AND VIGNA, G. </a:t>
            </a:r>
            <a:r>
              <a:rPr lang="en-US" sz="1400" b="1" dirty="0"/>
              <a:t>Snooze: Toward a </a:t>
            </a:r>
            <a:r>
              <a:rPr lang="en-US" sz="1400" b="1" dirty="0" err="1"/>
              <a:t>stateful</a:t>
            </a:r>
            <a:endParaRPr lang="en-US" sz="1400" b="1" dirty="0"/>
          </a:p>
          <a:p>
            <a:pPr marL="0" indent="0">
              <a:buNone/>
            </a:pPr>
            <a:r>
              <a:rPr lang="en-US" sz="1400" b="1" dirty="0"/>
              <a:t>network protocol </a:t>
            </a:r>
            <a:r>
              <a:rPr lang="en-US" sz="1400" b="1" dirty="0" err="1"/>
              <a:t>fuzzer</a:t>
            </a:r>
            <a:r>
              <a:rPr lang="en-US" sz="1400" dirty="0"/>
              <a:t>. In of Lecture Notes in Computer Science</a:t>
            </a:r>
          </a:p>
          <a:p>
            <a:pPr marL="0" indent="0">
              <a:buNone/>
            </a:pPr>
            <a:r>
              <a:rPr lang="en-US" sz="1400" dirty="0"/>
              <a:t>(2006), Springer, pp. 343–358.</a:t>
            </a:r>
          </a:p>
          <a:p>
            <a:r>
              <a:rPr lang="en-US" sz="1400" dirty="0" smtClean="0"/>
              <a:t>T</a:t>
            </a:r>
            <a:r>
              <a:rPr lang="en-US" sz="1400" dirty="0"/>
              <a:t>. KITAGAWA, M. H., AND KONO, K. </a:t>
            </a:r>
            <a:r>
              <a:rPr lang="en-US" sz="1400" b="1" dirty="0" err="1"/>
              <a:t>Aspfuzz</a:t>
            </a:r>
            <a:r>
              <a:rPr lang="en-US" sz="1400" b="1" dirty="0"/>
              <a:t>: A state-aware</a:t>
            </a:r>
          </a:p>
          <a:p>
            <a:pPr marL="0" indent="0">
              <a:buNone/>
            </a:pPr>
            <a:r>
              <a:rPr lang="en-US" sz="1400" b="1" dirty="0"/>
              <a:t>protocol </a:t>
            </a:r>
            <a:r>
              <a:rPr lang="en-US" sz="1400" b="1" dirty="0" err="1"/>
              <a:t>fuzzer</a:t>
            </a:r>
            <a:r>
              <a:rPr lang="en-US" sz="1400" b="1" dirty="0"/>
              <a:t> based on application-layer protocols</a:t>
            </a:r>
            <a:r>
              <a:rPr lang="en-US" sz="1400" dirty="0"/>
              <a:t>. In Computers</a:t>
            </a:r>
          </a:p>
          <a:p>
            <a:pPr marL="0" indent="0">
              <a:buNone/>
            </a:pPr>
            <a:r>
              <a:rPr lang="en-US" sz="1400" dirty="0"/>
              <a:t>and Communications (ISCC), June 2010 IEEE Symposium,</a:t>
            </a:r>
          </a:p>
          <a:p>
            <a:pPr marL="0" indent="0">
              <a:buNone/>
            </a:pPr>
            <a:r>
              <a:rPr lang="en-US" sz="1400" dirty="0"/>
              <a:t>pp. 202–208.</a:t>
            </a:r>
          </a:p>
          <a:p>
            <a:r>
              <a:rPr lang="en-US" sz="1400" dirty="0" smtClean="0"/>
              <a:t>TSANKOV</a:t>
            </a:r>
            <a:r>
              <a:rPr lang="en-US" sz="1400" dirty="0"/>
              <a:t>, P., DASHTI, M. T., AND BASIN, D. </a:t>
            </a:r>
            <a:r>
              <a:rPr lang="en-US" sz="1400" b="1" dirty="0" err="1"/>
              <a:t>Secfuzz</a:t>
            </a:r>
            <a:r>
              <a:rPr lang="en-US" sz="1400" b="1" dirty="0"/>
              <a:t>: </a:t>
            </a:r>
            <a:r>
              <a:rPr lang="en-US" sz="1400" b="1" dirty="0" err="1"/>
              <a:t>Fuzztesting</a:t>
            </a:r>
            <a:endParaRPr lang="en-US" sz="1400" b="1" dirty="0"/>
          </a:p>
          <a:p>
            <a:pPr marL="0" indent="0">
              <a:buNone/>
            </a:pPr>
            <a:r>
              <a:rPr lang="en-US" sz="1400" b="1" dirty="0"/>
              <a:t>security protocols</a:t>
            </a:r>
            <a:r>
              <a:rPr lang="en-US" sz="1400" dirty="0"/>
              <a:t>. In Proceedings of the 7th International</a:t>
            </a:r>
          </a:p>
          <a:p>
            <a:pPr marL="0" indent="0">
              <a:buNone/>
            </a:pPr>
            <a:r>
              <a:rPr lang="en-US" sz="1400" dirty="0"/>
              <a:t>Workshop on Automation of Software Test (Piscataway, NJ, USA,</a:t>
            </a:r>
          </a:p>
          <a:p>
            <a:pPr marL="0" indent="0">
              <a:buNone/>
            </a:pPr>
            <a:r>
              <a:rPr lang="nn-NO" sz="1400" dirty="0"/>
              <a:t>2012), AST ’12, IEEE Press, pp. 1–7.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31316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Related Work-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Peach Fuzzing Platform</a:t>
            </a:r>
          </a:p>
          <a:p>
            <a:pPr lvl="1"/>
            <a:r>
              <a:rPr lang="en-US" dirty="0">
                <a:hlinkClick r:id="rId2"/>
              </a:rPr>
              <a:t>http://www.peachfuzzer.com/</a:t>
            </a:r>
            <a:endParaRPr lang="en-US" dirty="0"/>
          </a:p>
          <a:p>
            <a:r>
              <a:rPr lang="en-US" dirty="0" err="1"/>
              <a:t>AutoFuzz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http://autofuzz.sourceforge.net/</a:t>
            </a:r>
            <a:endParaRPr lang="en-US" dirty="0"/>
          </a:p>
          <a:p>
            <a:r>
              <a:rPr lang="en-US" dirty="0"/>
              <a:t>American Fuzzy Lop</a:t>
            </a:r>
          </a:p>
          <a:p>
            <a:pPr lvl="1"/>
            <a:r>
              <a:rPr lang="en-US" dirty="0">
                <a:hlinkClick r:id="rId4"/>
              </a:rPr>
              <a:t>http://lcamtuf.coredump.cx/afl/</a:t>
            </a:r>
            <a:endParaRPr lang="en-US" dirty="0"/>
          </a:p>
          <a:p>
            <a:r>
              <a:rPr lang="en-US" dirty="0" err="1"/>
              <a:t>Pathod</a:t>
            </a:r>
            <a:r>
              <a:rPr lang="en-US" dirty="0"/>
              <a:t>/</a:t>
            </a:r>
            <a:r>
              <a:rPr lang="en-US" dirty="0" err="1"/>
              <a:t>Pathoc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http://pathod.net/index.html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6662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Fuzz Testing (Fuzzing)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smtClean="0"/>
              <a:t>Send random inputs to program</a:t>
            </a:r>
          </a:p>
          <a:p>
            <a:r>
              <a:rPr lang="en-US" sz="2400" dirty="0"/>
              <a:t>A</a:t>
            </a:r>
            <a:r>
              <a:rPr lang="en-US" sz="2400" dirty="0" smtClean="0"/>
              <a:t>utomatable</a:t>
            </a:r>
          </a:p>
          <a:p>
            <a:r>
              <a:rPr lang="en-US" sz="2400" dirty="0" smtClean="0"/>
              <a:t>Cheap</a:t>
            </a:r>
            <a:endParaRPr lang="en-US" sz="2400" dirty="0"/>
          </a:p>
          <a:p>
            <a:r>
              <a:rPr lang="en-US" sz="2400" dirty="0" smtClean="0"/>
              <a:t>Important for network-facing applications</a:t>
            </a:r>
          </a:p>
          <a:p>
            <a:pPr marL="0" indent="0">
              <a:buNone/>
            </a:pP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98171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IP Cameras?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61196" y="1594104"/>
            <a:ext cx="8915400" cy="4322064"/>
          </a:xfrm>
        </p:spPr>
        <p:txBody>
          <a:bodyPr>
            <a:normAutofit/>
          </a:bodyPr>
          <a:lstStyle/>
          <a:p>
            <a:r>
              <a:rPr lang="en-US" sz="2400" dirty="0" smtClean="0"/>
              <a:t>Highly </a:t>
            </a:r>
            <a:r>
              <a:rPr lang="en-US" sz="2400" dirty="0"/>
              <a:t>a</a:t>
            </a:r>
            <a:r>
              <a:rPr lang="en-US" sz="2400" dirty="0" smtClean="0"/>
              <a:t>vailable </a:t>
            </a:r>
            <a:r>
              <a:rPr lang="en-US" sz="2400" dirty="0"/>
              <a:t>Internet of Things (</a:t>
            </a:r>
            <a:r>
              <a:rPr lang="en-US" sz="2400" dirty="0" err="1"/>
              <a:t>IoT</a:t>
            </a:r>
            <a:r>
              <a:rPr lang="en-US" sz="2400" dirty="0"/>
              <a:t>) </a:t>
            </a:r>
            <a:r>
              <a:rPr lang="en-US" sz="2400" dirty="0" smtClean="0"/>
              <a:t>deployments</a:t>
            </a:r>
          </a:p>
          <a:p>
            <a:r>
              <a:rPr lang="en-US" sz="2400" dirty="0" smtClean="0"/>
              <a:t>Support many network protocols</a:t>
            </a:r>
          </a:p>
          <a:p>
            <a:r>
              <a:rPr lang="en-US" sz="2400" dirty="0" smtClean="0"/>
              <a:t>May not be heavily tested</a:t>
            </a:r>
          </a:p>
          <a:p>
            <a:r>
              <a:rPr lang="en-US" sz="2400" dirty="0" smtClean="0"/>
              <a:t>Not easily updated</a:t>
            </a:r>
          </a:p>
          <a:p>
            <a:r>
              <a:rPr lang="en-US" sz="2400" dirty="0" smtClean="0"/>
              <a:t>Security issue - If fuzzing could impair/disable the cameras</a:t>
            </a:r>
          </a:p>
        </p:txBody>
      </p:sp>
    </p:spTree>
    <p:extLst>
      <p:ext uri="{BB962C8B-B14F-4D97-AF65-F5344CB8AC3E}">
        <p14:creationId xmlns:p14="http://schemas.microsoft.com/office/powerpoint/2010/main" val="442791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Devices Under Test</a:t>
            </a:r>
            <a:endParaRPr lang="en-US" dirty="0"/>
          </a:p>
        </p:txBody>
      </p:sp>
      <p:pic>
        <p:nvPicPr>
          <p:cNvPr id="1026" name="Picture 2" descr="http://ecx.images-amazon.com/images/I/61XrZkdcSJL._SL1500_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2511" y="1500515"/>
            <a:ext cx="2921846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yle - PIPCAM5 , Home and Office , Cameras , IP Camera Surveillance Security Monitor with Wi-Fi, P2P Network, Image Capture, Video Recording, Built-in Web Server, Software Included, Downloadable App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3"/>
          <a:stretch/>
        </p:blipFill>
        <p:spPr bwMode="auto">
          <a:xfrm>
            <a:off x="6424611" y="1264554"/>
            <a:ext cx="3214255" cy="4250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045921" y="5472912"/>
            <a:ext cx="35929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Pyle PIPCAM5 IP Camera Surveillance Security Monitor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88837" y="5514292"/>
            <a:ext cx="3592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D-Link </a:t>
            </a:r>
            <a:r>
              <a:rPr lang="en-US" dirty="0"/>
              <a:t>Wireless Day/Night </a:t>
            </a:r>
            <a:r>
              <a:rPr lang="en-US" dirty="0" err="1"/>
              <a:t>WiFi</a:t>
            </a:r>
            <a:r>
              <a:rPr lang="en-US" dirty="0"/>
              <a:t> Network Surveillance Camera</a:t>
            </a:r>
          </a:p>
          <a:p>
            <a:r>
              <a:rPr lang="en-US" dirty="0" smtClean="0"/>
              <a:t>(DCS-934L)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562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HTTP and Web Applications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Widely deployed</a:t>
            </a:r>
          </a:p>
          <a:p>
            <a:pPr lvl="1"/>
            <a:r>
              <a:rPr lang="en-US" sz="2100" dirty="0" smtClean="0"/>
              <a:t>Many solutions available</a:t>
            </a:r>
          </a:p>
          <a:p>
            <a:pPr lvl="1"/>
            <a:r>
              <a:rPr lang="en-US" sz="2100" dirty="0" smtClean="0"/>
              <a:t>Easy to access</a:t>
            </a:r>
          </a:p>
          <a:p>
            <a:r>
              <a:rPr lang="en-US" sz="2400" dirty="0" smtClean="0"/>
              <a:t>Well understood</a:t>
            </a:r>
          </a:p>
          <a:p>
            <a:pPr lvl="1"/>
            <a:r>
              <a:rPr lang="en-US" sz="2100" dirty="0" smtClean="0"/>
              <a:t>Many vulnerabilities found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Disadvantages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 sz="2400" dirty="0" smtClean="0"/>
          </a:p>
          <a:p>
            <a:r>
              <a:rPr lang="en-US" sz="2400" dirty="0" smtClean="0"/>
              <a:t>Widely </a:t>
            </a:r>
            <a:r>
              <a:rPr lang="en-US" sz="2400" dirty="0"/>
              <a:t>deployed</a:t>
            </a:r>
          </a:p>
          <a:p>
            <a:pPr lvl="1"/>
            <a:r>
              <a:rPr lang="en-US" sz="2100" dirty="0"/>
              <a:t>Many implementations are hardened from the vulnerabilities found on them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918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0589" y="624110"/>
            <a:ext cx="8911687" cy="1280890"/>
          </a:xfrm>
        </p:spPr>
        <p:txBody>
          <a:bodyPr/>
          <a:lstStyle/>
          <a:p>
            <a:r>
              <a:rPr lang="en-US" dirty="0" smtClean="0"/>
              <a:t>Information Gathering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6876" y="1667256"/>
            <a:ext cx="8915400" cy="3777622"/>
          </a:xfrm>
        </p:spPr>
        <p:txBody>
          <a:bodyPr>
            <a:noAutofit/>
          </a:bodyPr>
          <a:lstStyle/>
          <a:p>
            <a:r>
              <a:rPr lang="en-US" sz="2400" dirty="0" smtClean="0"/>
              <a:t>Wireshark: capture valid traffic from cameras</a:t>
            </a:r>
          </a:p>
          <a:p>
            <a:pPr lvl="1"/>
            <a:r>
              <a:rPr lang="en-US" sz="2000" dirty="0" smtClean="0"/>
              <a:t>Found authentication (</a:t>
            </a:r>
            <a:r>
              <a:rPr lang="en-US" sz="2000" dirty="0" err="1" smtClean="0"/>
              <a:t>username:password</a:t>
            </a:r>
            <a:r>
              <a:rPr lang="en-US" sz="2000" dirty="0" smtClean="0"/>
              <a:t>) in plain text!</a:t>
            </a:r>
          </a:p>
          <a:p>
            <a:r>
              <a:rPr lang="en-US" sz="2400" dirty="0" smtClean="0"/>
              <a:t>Camera web page sources</a:t>
            </a:r>
          </a:p>
          <a:p>
            <a:pPr lvl="1"/>
            <a:r>
              <a:rPr lang="en-US" sz="2000" dirty="0" smtClean="0"/>
              <a:t>Found .</a:t>
            </a:r>
            <a:r>
              <a:rPr lang="en-US" sz="2000" dirty="0" err="1" smtClean="0"/>
              <a:t>cgi</a:t>
            </a:r>
            <a:r>
              <a:rPr lang="en-US" sz="2000" dirty="0" smtClean="0"/>
              <a:t> pages, valid commands</a:t>
            </a:r>
          </a:p>
          <a:p>
            <a:r>
              <a:rPr lang="en-US" sz="2400" dirty="0" smtClean="0"/>
              <a:t>Pyle Cam uses mainly HTTP GET with command codes</a:t>
            </a:r>
          </a:p>
          <a:p>
            <a:r>
              <a:rPr lang="en-US" sz="2400" dirty="0" err="1" smtClean="0"/>
              <a:t>Dlink</a:t>
            </a:r>
            <a:r>
              <a:rPr lang="en-US" sz="2400" dirty="0" smtClean="0"/>
              <a:t> Cam uses mainly HTTP POST with command in packet body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384" y="2624072"/>
            <a:ext cx="8878824" cy="3646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69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 smtClean="0"/>
              <a:t>Tool Used: </a:t>
            </a:r>
            <a:r>
              <a:rPr lang="en-US" sz="4400" dirty="0" err="1" smtClean="0"/>
              <a:t>Pathoc</a:t>
            </a:r>
            <a:r>
              <a:rPr lang="en-US" sz="44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                            http</a:t>
            </a:r>
            <a:r>
              <a:rPr lang="en-US" sz="1600" dirty="0"/>
              <a:t>://pathod.net</a:t>
            </a:r>
            <a:r>
              <a:rPr lang="en-US" sz="1600" dirty="0" smtClean="0"/>
              <a:t>/</a:t>
            </a:r>
            <a:r>
              <a:rPr lang="en-US" sz="1600" dirty="0"/>
              <a:t/>
            </a:r>
            <a:br>
              <a:rPr lang="en-US" sz="1600" dirty="0"/>
            </a:b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737104"/>
            <a:ext cx="8915400" cy="3777622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5094" y="1770444"/>
            <a:ext cx="6000157" cy="4126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89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33441"/>
            <a:ext cx="8911687" cy="1280890"/>
          </a:xfrm>
        </p:spPr>
        <p:txBody>
          <a:bodyPr/>
          <a:lstStyle/>
          <a:p>
            <a:r>
              <a:rPr lang="en-US" dirty="0" err="1" smtClean="0"/>
              <a:t>Pathoc</a:t>
            </a:r>
            <a:r>
              <a:rPr lang="en-US" dirty="0" smtClean="0"/>
              <a:t>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10714" y="1702558"/>
            <a:ext cx="8915400" cy="5155442"/>
          </a:xfrm>
        </p:spPr>
        <p:txBody>
          <a:bodyPr>
            <a:normAutofit/>
          </a:bodyPr>
          <a:lstStyle/>
          <a:p>
            <a:r>
              <a:rPr lang="en-US" altLang="en-US" sz="24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Simple command line </a:t>
            </a:r>
            <a:r>
              <a:rPr lang="en-US" altLang="en-US" sz="24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interface</a:t>
            </a:r>
          </a:p>
          <a:p>
            <a:pPr lvl="1"/>
            <a:r>
              <a:rPr lang="en-US" altLang="en-US" sz="2200" dirty="0" err="1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pathoc</a:t>
            </a:r>
            <a:r>
              <a:rPr lang="en-US" altLang="en-US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</a:t>
            </a:r>
            <a:r>
              <a:rPr lang="en-US" altLang="en-US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hostname request [request ...] </a:t>
            </a:r>
            <a:endParaRPr lang="en-US" altLang="en-US" sz="2200" dirty="0" smtClean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endParaRPr lang="en-US" altLang="en-US" sz="220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r>
              <a:rPr lang="en-US" altLang="en-US" sz="2200" dirty="0" err="1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pathoc</a:t>
            </a:r>
            <a:r>
              <a:rPr lang="en-US" altLang="en-US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 localhost get:/:b@10:ir,@1 </a:t>
            </a:r>
            <a:endParaRPr lang="en-US" altLang="en-US" sz="2200" dirty="0" smtClean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endParaRPr lang="en-US" altLang="en-US" sz="2400" dirty="0" smtClean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r>
              <a:rPr lang="en-US" altLang="en-US" sz="24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Using script variables</a:t>
            </a:r>
            <a:endParaRPr lang="en-US" altLang="en-US" sz="240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endParaRPr lang="pt-BR" sz="2200" dirty="0" smtClean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r>
              <a:rPr lang="pt-BR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pathoc $</a:t>
            </a:r>
            <a:r>
              <a:rPr lang="pt-BR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ip 'get:@</a:t>
            </a:r>
            <a:r>
              <a:rPr lang="pt-BR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70000,ascii:b@100,ascii:h@10,ascii ’</a:t>
            </a:r>
          </a:p>
          <a:p>
            <a:pPr lvl="1"/>
            <a:endParaRPr lang="pt-BR" sz="2200" dirty="0" smtClean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  <a:p>
            <a:pPr lvl="1"/>
            <a:r>
              <a:rPr lang="pt-BR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pathoc $ip </a:t>
            </a:r>
            <a:r>
              <a:rPr lang="pt-BR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'post:/nightmodecontrol.cgi:b"IRLed='$r'":ir,@</a:t>
            </a:r>
            <a:r>
              <a:rPr lang="pt-BR" sz="2200" dirty="0" smtClean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5:h</a:t>
            </a:r>
            <a:r>
              <a:rPr lang="pt-BR" sz="2200" dirty="0">
                <a:solidFill>
                  <a:schemeClr val="tx1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“” ’</a:t>
            </a:r>
            <a:endParaRPr lang="en-US" sz="2200" dirty="0">
              <a:solidFill>
                <a:schemeClr val="tx1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84698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Bash Script Framework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1813560"/>
            <a:ext cx="8915400" cy="3777622"/>
          </a:xfrm>
        </p:spPr>
        <p:txBody>
          <a:bodyPr>
            <a:noAutofit/>
          </a:bodyPr>
          <a:lstStyle/>
          <a:p>
            <a:r>
              <a:rPr lang="en-US" sz="2400" dirty="0" smtClean="0"/>
              <a:t>Script arguments</a:t>
            </a:r>
          </a:p>
          <a:p>
            <a:pPr lvl="1"/>
            <a:r>
              <a:rPr lang="en-US" sz="2400" dirty="0" smtClean="0"/>
              <a:t> IP address, Camera ID, </a:t>
            </a:r>
            <a:r>
              <a:rPr lang="en-US" sz="2400" dirty="0"/>
              <a:t>N</a:t>
            </a:r>
            <a:r>
              <a:rPr lang="en-US" sz="2400" dirty="0" smtClean="0"/>
              <a:t>umber of tests</a:t>
            </a:r>
          </a:p>
          <a:p>
            <a:r>
              <a:rPr lang="en-US" sz="2400" dirty="0" smtClean="0"/>
              <a:t>Bash variables</a:t>
            </a:r>
          </a:p>
          <a:p>
            <a:pPr lvl="1"/>
            <a:r>
              <a:rPr lang="en-US" sz="2400" dirty="0" smtClean="0"/>
              <a:t>Random numbers, </a:t>
            </a:r>
          </a:p>
          <a:p>
            <a:pPr lvl="1"/>
            <a:r>
              <a:rPr lang="en-US" sz="2400" dirty="0"/>
              <a:t>B</a:t>
            </a:r>
            <a:r>
              <a:rPr lang="en-US" sz="2400" dirty="0" smtClean="0"/>
              <a:t>ody and header strings</a:t>
            </a:r>
          </a:p>
          <a:p>
            <a:pPr lvl="1"/>
            <a:r>
              <a:rPr lang="en-US" sz="2400" dirty="0" smtClean="0"/>
              <a:t>Authentication credentials</a:t>
            </a:r>
          </a:p>
          <a:p>
            <a:r>
              <a:rPr lang="en-US" sz="2400" dirty="0" smtClean="0"/>
              <a:t>Loops: repeatedly </a:t>
            </a:r>
            <a:r>
              <a:rPr lang="en-US" sz="2400" dirty="0"/>
              <a:t>call </a:t>
            </a:r>
            <a:r>
              <a:rPr lang="en-US" sz="2400" dirty="0" err="1"/>
              <a:t>pathoc</a:t>
            </a:r>
            <a:r>
              <a:rPr lang="en-US" sz="2400" dirty="0"/>
              <a:t> with different inputs.</a:t>
            </a:r>
          </a:p>
          <a:p>
            <a:r>
              <a:rPr lang="en-US" sz="2400" dirty="0" smtClean="0"/>
              <a:t>Aggregate and count outputs in log files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79089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421</TotalTime>
  <Words>641</Words>
  <Application>Microsoft Office PowerPoint</Application>
  <PresentationFormat>Widescreen</PresentationFormat>
  <Paragraphs>127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 Unicode MS</vt:lpstr>
      <vt:lpstr>Arial</vt:lpstr>
      <vt:lpstr>Century Gothic</vt:lpstr>
      <vt:lpstr>Wingdings 3</vt:lpstr>
      <vt:lpstr>Wisp</vt:lpstr>
      <vt:lpstr>Webcam Fuzz Testing: Testing IoT Deployments</vt:lpstr>
      <vt:lpstr>Fuzz Testing (Fuzzing)</vt:lpstr>
      <vt:lpstr>Why IP Cameras?</vt:lpstr>
      <vt:lpstr>Devices Under Test</vt:lpstr>
      <vt:lpstr>Testing HTTP and Web Applications</vt:lpstr>
      <vt:lpstr>Information Gathering</vt:lpstr>
      <vt:lpstr>Tool Used: Pathoc                              http://pathod.net/ </vt:lpstr>
      <vt:lpstr>Pathoc Examples</vt:lpstr>
      <vt:lpstr>Bash Script Framework</vt:lpstr>
      <vt:lpstr>Types of Fuzzing</vt:lpstr>
      <vt:lpstr>Number of Tests Run</vt:lpstr>
      <vt:lpstr>PowerPoint Presentation</vt:lpstr>
      <vt:lpstr>Distribution of Results</vt:lpstr>
      <vt:lpstr>Conclusions</vt:lpstr>
      <vt:lpstr>PowerPoint Presentation</vt:lpstr>
      <vt:lpstr>Future Work </vt:lpstr>
      <vt:lpstr>Related Work</vt:lpstr>
      <vt:lpstr>More Related Work- Tools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Webcam Fuzz Testing: Testing IoT Deployments</dc:title>
  <dc:creator>Matthew Elbert</dc:creator>
  <cp:lastModifiedBy>Matthew Elbert</cp:lastModifiedBy>
  <cp:revision>62</cp:revision>
  <dcterms:created xsi:type="dcterms:W3CDTF">2015-12-03T22:11:24Z</dcterms:created>
  <dcterms:modified xsi:type="dcterms:W3CDTF">2015-12-07T18:31:49Z</dcterms:modified>
</cp:coreProperties>
</file>

<file path=docProps/thumbnail.jpeg>
</file>